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62" r:id="rId6"/>
    <p:sldId id="266" r:id="rId7"/>
    <p:sldId id="263" r:id="rId8"/>
    <p:sldId id="264" r:id="rId9"/>
    <p:sldId id="267" r:id="rId10"/>
    <p:sldId id="269" r:id="rId11"/>
    <p:sldId id="268" r:id="rId12"/>
    <p:sldId id="270" r:id="rId13"/>
    <p:sldId id="272" r:id="rId14"/>
    <p:sldId id="273" r:id="rId15"/>
    <p:sldId id="274" r:id="rId16"/>
    <p:sldId id="258" r:id="rId17"/>
    <p:sldId id="259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28/06/2017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936104"/>
          </a:xfrm>
        </p:spPr>
        <p:txBody>
          <a:bodyPr/>
          <a:lstStyle/>
          <a:p>
            <a:r>
              <a:rPr lang="es-CO" b="1" i="1" dirty="0">
                <a:solidFill>
                  <a:srgbClr val="FF0000"/>
                </a:solidFill>
              </a:rPr>
              <a:t>REFLEJAR LA GLORIA DEL SEÑOR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856B3F5-915A-4B21-BFC6-02327C2B0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1556792"/>
            <a:ext cx="5904656" cy="35283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2C1252A-6DA2-4D1A-BB60-A0989AB711AC}"/>
              </a:ext>
            </a:extLst>
          </p:cNvPr>
          <p:cNvSpPr/>
          <p:nvPr/>
        </p:nvSpPr>
        <p:spPr>
          <a:xfrm>
            <a:off x="1259632" y="5589240"/>
            <a:ext cx="62646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b="1" i="1" dirty="0"/>
              <a:t>Que vean a Cristo viviendo en ti</a:t>
            </a:r>
          </a:p>
        </p:txBody>
      </p:sp>
      <p:sp>
        <p:nvSpPr>
          <p:cNvPr id="6" name="Signo menos 5">
            <a:extLst>
              <a:ext uri="{FF2B5EF4-FFF2-40B4-BE49-F238E27FC236}">
                <a16:creationId xmlns:a16="http://schemas.microsoft.com/office/drawing/2014/main" id="{AD64D504-5995-4BF3-AB0E-AE21D27FEB00}"/>
              </a:ext>
            </a:extLst>
          </p:cNvPr>
          <p:cNvSpPr/>
          <p:nvPr/>
        </p:nvSpPr>
        <p:spPr>
          <a:xfrm>
            <a:off x="179513" y="5825227"/>
            <a:ext cx="8424936" cy="914400"/>
          </a:xfrm>
          <a:prstGeom prst="mathMinus">
            <a:avLst/>
          </a:prstGeom>
          <a:solidFill>
            <a:srgbClr val="00206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46848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/>
              <a:t>REFLEJAR LA GLORIA DEL SEÑOR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17638"/>
            <a:ext cx="8229600" cy="4819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987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0A76C6C-6161-4093-A9FF-C684DEF64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16024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s-CO" sz="2800" dirty="0">
                <a:solidFill>
                  <a:srgbClr val="FF0000"/>
                </a:solidFill>
              </a:rPr>
              <a:t>2 Corintios 3:18</a:t>
            </a:r>
            <a:r>
              <a:rPr lang="es-CO" sz="2800" dirty="0"/>
              <a:t>. “</a:t>
            </a:r>
            <a:r>
              <a:rPr lang="es-CO" sz="2800" b="1" dirty="0"/>
              <a:t>Así, todos nosotros, que con el rostro descubierto reflejamos como en un espejo la gloria del Señor, somos transformados a su semejanza con más y más gloria por la acción del Señor, que es el Espíritu</a:t>
            </a:r>
            <a:r>
              <a:rPr lang="es-CO" sz="2800" dirty="0"/>
              <a:t>.”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3BFCF65-CB22-4904-AC8A-695A989D7C94}"/>
              </a:ext>
            </a:extLst>
          </p:cNvPr>
          <p:cNvSpPr/>
          <p:nvPr/>
        </p:nvSpPr>
        <p:spPr>
          <a:xfrm>
            <a:off x="755576" y="3026856"/>
            <a:ext cx="4176464" cy="31085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CO" sz="2800" dirty="0"/>
              <a:t>¿Cómo podemos, siendo verdaderos creyentes nacidos de nuevo, tomar decisiones que traerán honor a nuestro Padre Celestial y al Salvador que se sacrificó por nosotros?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3EC4CBD-BF0B-410B-A9D7-2E75D642B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7576" y="2924944"/>
            <a:ext cx="3359224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5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A077290-5D27-46B9-90FF-CE0EA7E348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88640"/>
            <a:ext cx="8712968" cy="646597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s-CO" sz="2800" dirty="0"/>
              <a:t>Así como el rostro de Moisés reflejaba la gloria de Dios en el Sinaí,- </a:t>
            </a:r>
            <a:r>
              <a:rPr lang="es-CO" sz="2800" u="sng" dirty="0"/>
              <a:t>pasó cuarenta días en estrecha comunión con Él</a:t>
            </a:r>
            <a:r>
              <a:rPr lang="es-CO" sz="2800" dirty="0"/>
              <a:t>, así también nuestras vidas – </a:t>
            </a:r>
            <a:r>
              <a:rPr lang="es-CO" sz="2800" u="sng" dirty="0"/>
              <a:t>a través de la comunión que tengamos con Cristo</a:t>
            </a:r>
            <a:r>
              <a:rPr lang="es-CO" sz="2800" dirty="0"/>
              <a:t>-  siempre deben reflejar la gloría del Señor que brilla en el rostro del Salvador para un mundo perdido. </a:t>
            </a:r>
          </a:p>
          <a:p>
            <a:r>
              <a:rPr lang="es-CO" sz="2400" dirty="0"/>
              <a:t>A diferencia de los israelitas que todavía llevan un velo sobre la mente y el corazón – </a:t>
            </a:r>
            <a:r>
              <a:rPr lang="es-CO" sz="2400" u="sng" dirty="0"/>
              <a:t>por no creer en Él</a:t>
            </a:r>
            <a:r>
              <a:rPr lang="es-CO" sz="2400" dirty="0"/>
              <a:t>-,  les impide ver la gloria del Señor, los cristianos- </a:t>
            </a:r>
            <a:r>
              <a:rPr lang="es-CO" sz="2400" u="sng" dirty="0"/>
              <a:t>a través de una fe que debe ir en aumento</a:t>
            </a:r>
            <a:r>
              <a:rPr lang="es-CO" sz="2400" dirty="0"/>
              <a:t>- tienen el privilegio de contemplar la plenitud de esa gloria. </a:t>
            </a:r>
          </a:p>
          <a:p>
            <a:endParaRPr lang="es-CO" sz="2400" dirty="0"/>
          </a:p>
          <a:p>
            <a:pPr lvl="1"/>
            <a:r>
              <a:rPr lang="es-CO" sz="2000" dirty="0"/>
              <a:t>El plan de la redención tiene el propósito de </a:t>
            </a:r>
            <a:r>
              <a:rPr lang="es-CO" sz="2000" b="1" dirty="0"/>
              <a:t>restaurar</a:t>
            </a:r>
            <a:r>
              <a:rPr lang="es-CO" sz="2000" dirty="0"/>
              <a:t> la imagen de Dios en el hombre, transformación que se produce </a:t>
            </a:r>
            <a:r>
              <a:rPr lang="es-CO" sz="2000" u="sng" dirty="0"/>
              <a:t>únicamente contemplando a Cristo</a:t>
            </a:r>
            <a:r>
              <a:rPr lang="es-CO" sz="2000" dirty="0"/>
              <a:t> </a:t>
            </a:r>
            <a:r>
              <a:rPr lang="es-CO" sz="2000" dirty="0">
                <a:solidFill>
                  <a:srgbClr val="FF0000"/>
                </a:solidFill>
              </a:rPr>
              <a:t>(Ver Rom.12:2; Gal.4:19). </a:t>
            </a:r>
          </a:p>
          <a:p>
            <a:pPr lvl="1"/>
            <a:r>
              <a:rPr lang="es-CO" sz="2400" dirty="0"/>
              <a:t>La contemplación de la imagen de Cristo actúa sobre la naturaleza moral y espiritual en la misma forma en que la presencia de Dios actuó sobre el rostro de Moisés. </a:t>
            </a:r>
            <a:r>
              <a:rPr lang="es-CO" sz="2400" u="sng" dirty="0"/>
              <a:t>El cristiano más humilde que constantemente contempla a Cristo como su Redentor, refleja en su propia vida algo de la gloria de Cristo</a:t>
            </a:r>
            <a:r>
              <a:rPr lang="es-CO" sz="2400" dirty="0"/>
              <a:t>. Si fielmente continúa haciéndolo, irá “de gloria en gloria”- </a:t>
            </a:r>
            <a:r>
              <a:rPr lang="es-CO" sz="2400" u="sng" dirty="0"/>
              <a:t>paso a paso, progresivamente</a:t>
            </a:r>
            <a:r>
              <a:rPr lang="es-CO" sz="2400" dirty="0"/>
              <a:t>- en su experiencia cristiana personal </a:t>
            </a:r>
            <a:r>
              <a:rPr lang="es-CO" sz="2400" dirty="0">
                <a:solidFill>
                  <a:srgbClr val="FF0000"/>
                </a:solidFill>
              </a:rPr>
              <a:t>(ver 2Pe.1:5-7). </a:t>
            </a:r>
          </a:p>
        </p:txBody>
      </p:sp>
    </p:spTree>
    <p:extLst>
      <p:ext uri="{BB962C8B-B14F-4D97-AF65-F5344CB8AC3E}">
        <p14:creationId xmlns:p14="http://schemas.microsoft.com/office/powerpoint/2010/main" val="1618095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47443D9-2361-44EE-8965-E312B0E96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es-CO" dirty="0"/>
              <a:t>Si Jesús estuviera en mi, con toda Su santidad radiante, Su pureza, Su compasión y Su amor, ¿yo diría, pensaría y actuaría como Él lo haría en este momento? </a:t>
            </a:r>
          </a:p>
          <a:p>
            <a:pPr lvl="1"/>
            <a:endParaRPr lang="es-CO" dirty="0"/>
          </a:p>
          <a:p>
            <a:pPr lvl="1"/>
            <a:r>
              <a:rPr lang="es-CO" sz="3300" dirty="0"/>
              <a:t>Recuerde lo que </a:t>
            </a:r>
            <a:r>
              <a:rPr lang="es-CO" sz="3300" dirty="0">
                <a:solidFill>
                  <a:srgbClr val="FF0000"/>
                </a:solidFill>
              </a:rPr>
              <a:t>2 Crónicas 16:9 </a:t>
            </a:r>
            <a:r>
              <a:rPr lang="es-CO" sz="3300" dirty="0"/>
              <a:t>dice: “</a:t>
            </a:r>
            <a:r>
              <a:rPr lang="es-CO" sz="3300" b="1" dirty="0"/>
              <a:t>Porque los ojos del Señor recorren toda la tierra para fortalecer a aquellos cuyo corazón es completamente suyo</a:t>
            </a:r>
            <a:r>
              <a:rPr lang="es-CO" sz="3300" dirty="0"/>
              <a:t>.” </a:t>
            </a:r>
          </a:p>
          <a:p>
            <a:pPr lvl="1"/>
            <a:endParaRPr lang="es-CO" dirty="0"/>
          </a:p>
          <a:p>
            <a:pPr marL="571500" indent="-514350"/>
            <a:r>
              <a:rPr lang="es-CO" dirty="0"/>
              <a:t>Si yo estuviera arrodillado ante la cruz y mirando a Jesús crucificado –</a:t>
            </a:r>
            <a:r>
              <a:rPr lang="es-CO" u="sng" dirty="0"/>
              <a:t>soportando los vituperios crueles, a los cuales fue sometido por hombres impíos, sin pronunciar una palabra de rechazo, como Él lo hizo</a:t>
            </a:r>
            <a:r>
              <a:rPr lang="es-CO" dirty="0"/>
              <a:t>-, hasta la muerte, por mis pecados, para salvarme de la muerte eterna, ¿podría yo decir, pensar o actuar como Él lo hizo?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546138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331607-452F-4F76-9E3A-8EBBA98F2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647053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O" sz="2800" b="1" i="1" dirty="0"/>
              <a:t>Si Cristo vive en mi: ¿Estoy yo dispuesto a serle fiel a Dios, como lo fue Cristo, aún en medio del hambre, y la pobreza? </a:t>
            </a:r>
            <a:r>
              <a:rPr lang="es-CO" sz="2800" dirty="0">
                <a:solidFill>
                  <a:srgbClr val="FF0000"/>
                </a:solidFill>
              </a:rPr>
              <a:t>(Ver Mat.4:2-4; 8:20). </a:t>
            </a:r>
            <a:br>
              <a:rPr lang="es-CO" sz="2800" b="1" i="1" dirty="0"/>
            </a:br>
            <a:r>
              <a:rPr lang="es-CO" sz="2800" b="1" i="1" dirty="0"/>
              <a:t>El remanente debe tener “LA FE DE JESÚS” </a:t>
            </a:r>
            <a:r>
              <a:rPr lang="es-CO" sz="2800" dirty="0">
                <a:solidFill>
                  <a:srgbClr val="FF0000"/>
                </a:solidFill>
              </a:rPr>
              <a:t>(Ap.14:12).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308D426-D05F-4308-87A5-F9E8EB0795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796508"/>
            <a:ext cx="8229600" cy="1872852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s-CO" dirty="0"/>
              <a:t>Si eres Hijo de Dios: Demuéstralo, debes mantenerte fiel en todo, Así como lo hizo Cristo, después de ser bautizado, ni el hambre, ni la riqueza que Satanás le ofrecía, lo hicieron abandonar su fe. </a:t>
            </a:r>
            <a:r>
              <a:rPr lang="es-CO" dirty="0">
                <a:solidFill>
                  <a:srgbClr val="FF0000"/>
                </a:solidFill>
              </a:rPr>
              <a:t>(Ver De.25:29-34). </a:t>
            </a:r>
          </a:p>
          <a:p>
            <a:pPr marL="0" indent="0" algn="ctr">
              <a:buNone/>
            </a:pPr>
            <a:r>
              <a:rPr lang="es-CO" dirty="0"/>
              <a:t> “</a:t>
            </a:r>
            <a:r>
              <a:rPr lang="es-CO" b="1" i="1" dirty="0"/>
              <a:t>Compra la verdad, y no la vendas; La sabiduría, la enseñanza y la inteligencia</a:t>
            </a:r>
            <a:r>
              <a:rPr lang="es-CO" dirty="0"/>
              <a:t>. </a:t>
            </a:r>
            <a:r>
              <a:rPr lang="es-CO" dirty="0">
                <a:solidFill>
                  <a:srgbClr val="FF0000"/>
                </a:solidFill>
              </a:rPr>
              <a:t>(Prov.23:23).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07D6828-4934-4C5F-B7E4-E9725518CC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276872"/>
            <a:ext cx="3106688" cy="21644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39A8B1F-9296-4C28-AAD2-D5B36CDAC7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3" y="2276871"/>
            <a:ext cx="3185633" cy="21644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F290771-A7F5-43DC-8924-C380F88D28D8}"/>
              </a:ext>
            </a:extLst>
          </p:cNvPr>
          <p:cNvSpPr/>
          <p:nvPr/>
        </p:nvSpPr>
        <p:spPr>
          <a:xfrm>
            <a:off x="3575169" y="2175884"/>
            <a:ext cx="194333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>
                <a:latin typeface="Bell MT" panose="02020503060305020303" pitchFamily="18" charset="0"/>
              </a:rPr>
              <a:t>Si Cristo vive en mi, </a:t>
            </a:r>
            <a:r>
              <a:rPr lang="es-CO" sz="2800" b="1" dirty="0">
                <a:latin typeface="Bell MT" panose="02020503060305020303" pitchFamily="18" charset="0"/>
              </a:rPr>
              <a:t>debo reflejar su carácter</a:t>
            </a:r>
          </a:p>
        </p:txBody>
      </p:sp>
    </p:spTree>
    <p:extLst>
      <p:ext uri="{BB962C8B-B14F-4D97-AF65-F5344CB8AC3E}">
        <p14:creationId xmlns:p14="http://schemas.microsoft.com/office/powerpoint/2010/main" val="3156126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615FBE-112C-45EA-8C91-9FB2BAF20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6742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s-CO" sz="2800" b="1" i="1" dirty="0"/>
              <a:t>Si Cristo vive en nosotros. ¿Estaríamos dispuestos a soportar los sufrimientos por los que  Cristo pasó, sin quejarnos? </a:t>
            </a:r>
            <a:r>
              <a:rPr lang="es-CO" sz="2800" i="1" dirty="0">
                <a:solidFill>
                  <a:srgbClr val="FF0000"/>
                </a:solidFill>
              </a:rPr>
              <a:t>(Ver Isa. 53:7).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C0E508E-4C2A-46C5-BEB0-A9F4C6141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9251" y="4906582"/>
            <a:ext cx="2602631" cy="132343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1600" dirty="0"/>
              <a:t>y por si fuera poco, crucificado, no se lamentaba sino que decía: “Padre, perdónalos, porque no saben lo que hacen”.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F25BEE4-B10A-46B8-BD53-A3C2F8E912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834208"/>
            <a:ext cx="2821287" cy="2748136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44889343-FD8F-4E27-886F-C1F4DFFEA7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1652" y="1850252"/>
            <a:ext cx="2424857" cy="274813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9F28517-E55D-4574-9895-76FE11F939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9918" y="1850252"/>
            <a:ext cx="2781300" cy="2748136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DC97355-6416-49B9-9B98-1CC9CF95C591}"/>
              </a:ext>
            </a:extLst>
          </p:cNvPr>
          <p:cNvSpPr/>
          <p:nvPr/>
        </p:nvSpPr>
        <p:spPr>
          <a:xfrm>
            <a:off x="323528" y="4906582"/>
            <a:ext cx="2808312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O" sz="2000" dirty="0"/>
              <a:t>Lo que debería recibir yo, lo recibió Él:  cuarenta azotes sin pronunciar una palabra de rechazo.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B9D9D5C-70CE-42A4-A5FC-06FDC7E7DA40}"/>
              </a:ext>
            </a:extLst>
          </p:cNvPr>
          <p:cNvSpPr/>
          <p:nvPr/>
        </p:nvSpPr>
        <p:spPr>
          <a:xfrm>
            <a:off x="3223362" y="5010313"/>
            <a:ext cx="2824062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O" dirty="0"/>
              <a:t>Él mismo extendió sus brazos sobre la cruz. Fue coronado, a la fuerza, con una corona de espinas. </a:t>
            </a:r>
          </a:p>
        </p:txBody>
      </p:sp>
    </p:spTree>
    <p:extLst>
      <p:ext uri="{BB962C8B-B14F-4D97-AF65-F5344CB8AC3E}">
        <p14:creationId xmlns:p14="http://schemas.microsoft.com/office/powerpoint/2010/main" val="540514379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8BAB0AB-15D1-47FB-A33F-0FD2C70D53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effectLst>
            <a:glow rad="101600">
              <a:schemeClr val="tx1">
                <a:alpha val="60000"/>
              </a:scheme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Si yo estuviese sentado en el cielo con el Señor y todos los santos y los ángeles ¿yo diría, pensaría o haría lo que estoy haciendo en este momento?</a:t>
            </a:r>
          </a:p>
          <a:p>
            <a:pPr marL="0" indent="0" algn="ctr">
              <a:buNone/>
            </a:pPr>
            <a:endParaRPr lang="es-CO" b="1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b="1" dirty="0">
                <a:solidFill>
                  <a:srgbClr val="0070C0"/>
                </a:solidFill>
              </a:rPr>
              <a:t>Nuestra manera de vivir debe ser, como si estuviéramos en el cielo, vida santa, debido a que Cristo vive en nosotros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/>
              <a:t>“</a:t>
            </a:r>
            <a:r>
              <a:rPr lang="es-CO" i="1" dirty="0"/>
              <a:t>Juntamente con él nos resucitó, y asimismo nos hizo sentar en los lugares celestiales con Cristo Jesús</a:t>
            </a:r>
            <a:r>
              <a:rPr lang="es-CO" dirty="0"/>
              <a:t>.”  </a:t>
            </a:r>
            <a:r>
              <a:rPr lang="es-CO" dirty="0">
                <a:solidFill>
                  <a:srgbClr val="FF0000"/>
                </a:solidFill>
              </a:rPr>
              <a:t>(Efesios 2:6). 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23080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CF5FE7-CC90-4EE8-AD05-A822E3400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sz="3600" dirty="0"/>
              <a:t>Dios quiere que tomemos decisiones correctas, no porque Él quiere dominar, sino para que Él pueda comunicar, Su amor a nosotros.</a:t>
            </a:r>
          </a:p>
          <a:p>
            <a:pPr marL="0" indent="0" algn="ctr">
              <a:buNone/>
            </a:pPr>
            <a:r>
              <a:rPr lang="es-CO" sz="3600" dirty="0"/>
              <a:t> Y porque somos tan preciosos para nuestro Padre celestial y tan intensamente amados por Él, Dios quiere que tomemos decisiones correctas, cada día, para que podamos caminar en comunión perfecta con Él cada momento que vivimos. </a:t>
            </a:r>
          </a:p>
          <a:p>
            <a:pPr marL="0" indent="0" algn="ctr">
              <a:buNone/>
            </a:pPr>
            <a:r>
              <a:rPr lang="es-CO" sz="3600" dirty="0"/>
              <a:t>Como lo hacía Enoc y Noé, poco antes del diluvio. </a:t>
            </a:r>
          </a:p>
          <a:p>
            <a:pPr marL="0" indent="0" algn="ctr">
              <a:buNone/>
            </a:pPr>
            <a:r>
              <a:rPr lang="es-CO" sz="3600" dirty="0">
                <a:solidFill>
                  <a:srgbClr val="FF0000"/>
                </a:solidFill>
              </a:rPr>
              <a:t>(Ver Gen. 5:22; 6:9).</a:t>
            </a:r>
          </a:p>
          <a:p>
            <a:pPr marL="0" indent="0" algn="ctr">
              <a:buNone/>
            </a:pPr>
            <a:endParaRPr lang="es-CO" sz="3600" dirty="0"/>
          </a:p>
          <a:p>
            <a:pPr marL="0" indent="0" algn="ctr">
              <a:buNone/>
            </a:pPr>
            <a:r>
              <a:rPr lang="es-CO" sz="3600" dirty="0"/>
              <a:t>Así vivamos nosotros hoy, poco antes de la segunda venida de Cristo.</a:t>
            </a:r>
          </a:p>
          <a:p>
            <a:pPr marL="0" indent="0" algn="ctr">
              <a:buNone/>
            </a:pPr>
            <a:r>
              <a:rPr lang="es-CO" sz="3600" dirty="0"/>
              <a:t> </a:t>
            </a:r>
            <a:r>
              <a:rPr lang="es-CO" sz="3600" dirty="0">
                <a:solidFill>
                  <a:srgbClr val="FF0000"/>
                </a:solidFill>
              </a:rPr>
              <a:t>(Ver 2Pe.3:11,12).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35565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B84D7E-A102-430C-9EA8-59F470225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r>
              <a:rPr lang="es-CO" b="1" dirty="0"/>
              <a:t>La situación no ha cambiado:</a:t>
            </a:r>
            <a:br>
              <a:rPr lang="es-CO" b="1" dirty="0"/>
            </a:br>
            <a:r>
              <a:rPr lang="es-CO" sz="3200" dirty="0"/>
              <a:t>“</a:t>
            </a:r>
            <a:r>
              <a:rPr lang="es-CO" sz="2800" b="1" i="1" dirty="0">
                <a:solidFill>
                  <a:srgbClr val="FF0000"/>
                </a:solidFill>
              </a:rPr>
              <a:t>Jesucristo es el mismo ayer, y hoy, y por los siglos</a:t>
            </a:r>
            <a:r>
              <a:rPr lang="es-CO" sz="2800" dirty="0"/>
              <a:t>”</a:t>
            </a:r>
            <a:br>
              <a:rPr lang="es-CO" sz="2800" dirty="0"/>
            </a:br>
            <a:r>
              <a:rPr lang="es-CO" sz="2800" dirty="0"/>
              <a:t>Heb.13:8.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1A9FF2-9F96-4ECA-BAB7-FD06A5A4D3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4437112"/>
            <a:ext cx="8784976" cy="2160240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Así como Noé, camino con Dios, y por amor a Él, invirtió lo que tenía en la construcción del arca. Porque sabía que todo seria inundado. </a:t>
            </a:r>
          </a:p>
          <a:p>
            <a:pPr marL="0" indent="0" algn="ctr">
              <a:buNone/>
            </a:pPr>
            <a:r>
              <a:rPr lang="es-CO" dirty="0"/>
              <a:t>De la misma forma hoy, los hijos de Dios deben caminar con Dios, he invertir lo que tienen en la obra de Dios, sabiendo que, “nadie podrá comprar o vender”, y finalmente, todo será destruido.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AF51258-1652-47C1-99C3-AE4796E23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1988840"/>
            <a:ext cx="2448272" cy="220271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76A1F5F-A121-47C1-AF53-F2C1A860D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4672" y="1988840"/>
            <a:ext cx="2549327" cy="220271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D63357B-D571-4FA2-80A8-8608EB2A13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5244" y="2023977"/>
            <a:ext cx="1656184" cy="216757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44FBA57-B094-44F4-AD0D-2267E63805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023977"/>
            <a:ext cx="1940484" cy="216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838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335861-DDA9-439F-ACDB-DFCFB98D7FF6}"/>
              </a:ext>
            </a:extLst>
          </p:cNvPr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b="1" i="1" dirty="0"/>
              <a:t>NUESTRO LLAMADO Y SU ORIENTACIÓN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E66DCF9-37C9-4E3E-B764-004D4164E8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“</a:t>
            </a:r>
            <a:r>
              <a:rPr lang="es-CO" b="1" i="1" dirty="0"/>
              <a:t>Venid en pos de mí, y os haré pescadores de hombres</a:t>
            </a:r>
            <a:r>
              <a:rPr lang="es-CO" dirty="0"/>
              <a:t>.” </a:t>
            </a:r>
            <a:r>
              <a:rPr lang="es-CO" dirty="0">
                <a:solidFill>
                  <a:srgbClr val="FF0000"/>
                </a:solidFill>
              </a:rPr>
              <a:t>(Mateo 4:19)</a:t>
            </a:r>
          </a:p>
          <a:p>
            <a:pPr marL="0" indent="0" algn="ctr">
              <a:buNone/>
            </a:pPr>
            <a:r>
              <a:rPr lang="es-CO" dirty="0"/>
              <a:t>“Venid en pos de mí”: En el sentido de convertirse en discípulos que dedicaran todo su tiempo al discipulado.  Evidentemente, Pedro y Andrés abandonaron su trabajo, escucharon el llamado de Jesús, y decidieron tener como única ocupación, el ser alumnos de la escuela de Jesús, y dedicar el resto de su vida a la predicación del santo Evangelio, cuyo objetivo era: “pescar hombres”.</a:t>
            </a:r>
          </a:p>
          <a:p>
            <a:pPr marL="0" indent="0" algn="ctr">
              <a:buNone/>
            </a:pPr>
            <a:r>
              <a:rPr lang="es-CO" dirty="0"/>
              <a:t>  De la misma forma, “</a:t>
            </a:r>
            <a:r>
              <a:rPr lang="es-CO" b="1" i="1" dirty="0"/>
              <a:t>Jesús hizo de nosotros un reino de sacerdotes para servir a Dios, su Padre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(Apocalipsis 1:6)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15425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4C8F8DF-EB39-409C-8478-A8EC0AE867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111" y="188640"/>
            <a:ext cx="5338936" cy="3568272"/>
          </a:xfrm>
        </p:spPr>
        <p:txBody>
          <a:bodyPr>
            <a:normAutofit fontScale="92500"/>
          </a:bodyPr>
          <a:lstStyle/>
          <a:p>
            <a:r>
              <a:rPr lang="es-CO" sz="3000" dirty="0"/>
              <a:t>“</a:t>
            </a:r>
            <a:r>
              <a:rPr lang="es-CO" sz="3000" b="1" i="1" dirty="0"/>
              <a:t>Así, todos nosotros, que con el rostro descubierto reflejamos como en un espejo la gloria del Señor, somos transformados a su semejanza con más y más gloria por la acción del Señor, que es el Espíritu</a:t>
            </a:r>
            <a:r>
              <a:rPr lang="es-CO" sz="3000" dirty="0"/>
              <a:t>.” </a:t>
            </a:r>
            <a:r>
              <a:rPr lang="es-CO" sz="3000" dirty="0">
                <a:solidFill>
                  <a:srgbClr val="FF0000"/>
                </a:solidFill>
              </a:rPr>
              <a:t>(2 Corintios 3:18)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9CF4EF8-CE42-45A6-B12C-106378816E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7755" y="0"/>
            <a:ext cx="3089798" cy="3586947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3218B841-53D6-45AF-A9AE-17C4E98EFC96}"/>
              </a:ext>
            </a:extLst>
          </p:cNvPr>
          <p:cNvSpPr/>
          <p:nvPr/>
        </p:nvSpPr>
        <p:spPr>
          <a:xfrm>
            <a:off x="471111" y="4221088"/>
            <a:ext cx="8205345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CO" sz="2400" dirty="0"/>
              <a:t>Para lograr el objetivo de ser “</a:t>
            </a:r>
            <a:r>
              <a:rPr lang="es-CO" sz="2400" b="1" i="1" dirty="0"/>
              <a:t>pescadores de hombres , y un reino de sacerdotes para servir a Dios</a:t>
            </a:r>
            <a:r>
              <a:rPr lang="es-CO" sz="2400" dirty="0"/>
              <a:t>”. Somos llamados a reflejar a otros la gloria de Dios, adorar con todo lo que somos. </a:t>
            </a:r>
          </a:p>
          <a:p>
            <a:endParaRPr lang="es-CO" sz="2400" dirty="0"/>
          </a:p>
          <a:p>
            <a:r>
              <a:rPr lang="es-CO" sz="2400" dirty="0"/>
              <a:t>El pueblo de Dios es llamado a reflejar la hermosura, gloria y amor en nuestros corazones. </a:t>
            </a:r>
          </a:p>
        </p:txBody>
      </p:sp>
    </p:spTree>
    <p:extLst>
      <p:ext uri="{BB962C8B-B14F-4D97-AF65-F5344CB8AC3E}">
        <p14:creationId xmlns:p14="http://schemas.microsoft.com/office/powerpoint/2010/main" val="541141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15421A9-CC2B-45E9-A270-C572EAA364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43808" y="260648"/>
            <a:ext cx="3600400" cy="388843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Sabes que tú que eres el reflejo de la Gloria de Dios? Eso es lo que significa: “ser creados a su imagen”. </a:t>
            </a:r>
          </a:p>
          <a:p>
            <a:pPr marL="0" indent="0" algn="ctr">
              <a:buNone/>
            </a:pPr>
            <a:r>
              <a:rPr lang="es-CO" dirty="0"/>
              <a:t>Hacia ese objetivo apunta la obra del evangelio en ti, y en mi,  volvernos a recrear nuevamente, a la “imagen de Dios”.</a:t>
            </a:r>
          </a:p>
          <a:p>
            <a:pPr marL="0" indent="0" algn="ctr">
              <a:buNone/>
            </a:pPr>
            <a:r>
              <a:rPr lang="es-CO" dirty="0"/>
              <a:t> </a:t>
            </a:r>
            <a:r>
              <a:rPr lang="es-CO" sz="3600" b="1" dirty="0">
                <a:solidFill>
                  <a:srgbClr val="FF0000"/>
                </a:solidFill>
              </a:rPr>
              <a:t>(Ver Gé.1:27; Ef.2.10).</a:t>
            </a:r>
          </a:p>
          <a:p>
            <a:endParaRPr lang="es-CO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162FB6C-637B-40AC-88A5-B3A8D91713B9}"/>
              </a:ext>
            </a:extLst>
          </p:cNvPr>
          <p:cNvSpPr/>
          <p:nvPr/>
        </p:nvSpPr>
        <p:spPr>
          <a:xfrm>
            <a:off x="0" y="3933056"/>
            <a:ext cx="9144000" cy="28623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s-CO" sz="2400" dirty="0"/>
              <a:t>Él se muestra a otras personas a través de ti. El mundo podrá sentir amor, bondad, paciencia y experimentan el carácter de Dios a través de ti. </a:t>
            </a:r>
          </a:p>
          <a:p>
            <a:pPr algn="ctr"/>
            <a:r>
              <a:rPr lang="es-CO" sz="2800" b="1" dirty="0"/>
              <a:t>¿Entiendes esto?</a:t>
            </a:r>
          </a:p>
          <a:p>
            <a:pPr algn="ctr"/>
            <a:r>
              <a:rPr lang="es-CO" sz="2400" dirty="0"/>
              <a:t>El mundo podrá ver el carácter de Dios,</a:t>
            </a:r>
            <a:r>
              <a:rPr lang="es-CO" sz="2800" b="1" dirty="0"/>
              <a:t> (1), </a:t>
            </a:r>
            <a:r>
              <a:rPr lang="es-CO" sz="2400" dirty="0"/>
              <a:t>reflejado en tus palabras y </a:t>
            </a:r>
            <a:r>
              <a:rPr lang="es-CO" sz="2800" b="1" dirty="0"/>
              <a:t>(2), </a:t>
            </a:r>
            <a:r>
              <a:rPr lang="es-CO" sz="2400" dirty="0"/>
              <a:t>lo que tu eres, la vida que vives. De ahí la importancia de ser cristianos verdaderos, para ganar a otros para Cristo.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77CE1D0-94EE-485A-98B6-05EF8AD0B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6216" y="389916"/>
            <a:ext cx="2627784" cy="31831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7A3A9A3-0619-46B8-B2EC-7AC6478DB1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9688" y="404664"/>
            <a:ext cx="2881488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30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44338CB-447E-41D0-8E90-69F797205B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/>
              <a:t>“</a:t>
            </a:r>
            <a:r>
              <a:rPr lang="es-CO" sz="2800" b="1" i="1" dirty="0"/>
              <a:t>Doy gracias al que me fortaleció </a:t>
            </a:r>
            <a:r>
              <a:rPr lang="es-CO" sz="2800" dirty="0"/>
              <a:t>– dice Pablo-, </a:t>
            </a:r>
            <a:r>
              <a:rPr lang="es-CO" sz="2800" b="1" i="1" dirty="0"/>
              <a:t>a Cristo Jesús, nuestro Señor, porque, teniéndome por fiel, me puso en el ministerio</a:t>
            </a:r>
            <a:r>
              <a:rPr lang="es-CO" sz="2800" dirty="0"/>
              <a:t>.“ </a:t>
            </a:r>
          </a:p>
          <a:p>
            <a:pPr marL="0" indent="0" algn="ctr">
              <a:buNone/>
            </a:pPr>
            <a:r>
              <a:rPr lang="es-CO" sz="2800" dirty="0">
                <a:solidFill>
                  <a:srgbClr val="FF0000"/>
                </a:solidFill>
              </a:rPr>
              <a:t>(1 Timoteo 1:12) </a:t>
            </a:r>
          </a:p>
          <a:p>
            <a:pPr marL="0" indent="0" algn="ctr">
              <a:buNone/>
            </a:pPr>
            <a:endParaRPr lang="es-CO" sz="28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sz="2800" dirty="0">
                <a:solidFill>
                  <a:srgbClr val="0070C0"/>
                </a:solidFill>
              </a:rPr>
              <a:t>Y eso significa que Pablo había, nacido de nuevo, lo mismo que podremos decir, nosotros hoy. </a:t>
            </a:r>
          </a:p>
          <a:p>
            <a:pPr marL="0" indent="0" algn="ctr">
              <a:buNone/>
            </a:pPr>
            <a:r>
              <a:rPr lang="es-CO" sz="2800" dirty="0">
                <a:solidFill>
                  <a:srgbClr val="0070C0"/>
                </a:solidFill>
              </a:rPr>
              <a:t>“</a:t>
            </a:r>
            <a:r>
              <a:rPr lang="es-CO" sz="2800" b="1" i="1" dirty="0">
                <a:solidFill>
                  <a:srgbClr val="0070C0"/>
                </a:solidFill>
              </a:rPr>
              <a:t>Doy gracias al que me fortaleció, a Cristo Jesús, nuestro Señor, porque, teniéndome por fiel, me puso en el ministerio</a:t>
            </a:r>
            <a:r>
              <a:rPr lang="es-CO" sz="2800" dirty="0">
                <a:solidFill>
                  <a:srgbClr val="0070C0"/>
                </a:solidFill>
              </a:rPr>
              <a:t>” </a:t>
            </a:r>
          </a:p>
          <a:p>
            <a:pPr marL="0" indent="0">
              <a:buNone/>
            </a:pPr>
            <a:endParaRPr lang="es-CO" sz="2800" dirty="0"/>
          </a:p>
          <a:p>
            <a:pPr marL="0" indent="0" algn="ctr">
              <a:buNone/>
            </a:pPr>
            <a:r>
              <a:rPr lang="es-CO" sz="2800" dirty="0"/>
              <a:t>Y El señor responde” “</a:t>
            </a:r>
            <a:r>
              <a:rPr lang="es-CO" sz="2800" b="1" i="1" dirty="0"/>
              <a:t>En esto es glorificado mi Padre: en que llevéis mucho fruto y seáis así mis discípulos</a:t>
            </a:r>
            <a:r>
              <a:rPr lang="es-CO" sz="2800" dirty="0"/>
              <a:t>.” </a:t>
            </a:r>
            <a:r>
              <a:rPr lang="es-CO" sz="2800" dirty="0">
                <a:solidFill>
                  <a:srgbClr val="FF0000"/>
                </a:solidFill>
              </a:rPr>
              <a:t>(Juan 15:8)</a:t>
            </a:r>
          </a:p>
          <a:p>
            <a:pPr marL="0" indent="0" algn="ctr">
              <a:buNone/>
            </a:pP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905639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732F3AC-5101-45C0-9407-4CF668487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effectLst>
            <a:glow rad="101600">
              <a:srgbClr val="C00000">
                <a:alpha val="60000"/>
              </a:srgb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endParaRPr lang="es-CO" sz="2800" dirty="0"/>
          </a:p>
          <a:p>
            <a:pPr marL="0" indent="0" algn="ctr">
              <a:buNone/>
            </a:pPr>
            <a:r>
              <a:rPr lang="es-CO" sz="2800" dirty="0"/>
              <a:t>Viviendo así: “</a:t>
            </a:r>
            <a:r>
              <a:rPr lang="es-CO" sz="2800" b="1" i="1" dirty="0"/>
              <a:t>Se admiraban; y les reconocían que habían estado con Jesús</a:t>
            </a:r>
            <a:r>
              <a:rPr lang="es-CO" sz="2800" dirty="0"/>
              <a:t>.” </a:t>
            </a:r>
            <a:r>
              <a:rPr lang="es-CO" sz="2800" dirty="0">
                <a:solidFill>
                  <a:srgbClr val="FF0000"/>
                </a:solidFill>
              </a:rPr>
              <a:t>(Hechos 4:13) </a:t>
            </a:r>
          </a:p>
          <a:p>
            <a:pPr marL="0" indent="0" algn="ctr">
              <a:buNone/>
            </a:pPr>
            <a:endParaRPr lang="es-CO" sz="2800" dirty="0"/>
          </a:p>
          <a:p>
            <a:pPr marL="0" indent="0" algn="ctr">
              <a:buNone/>
            </a:pPr>
            <a:r>
              <a:rPr lang="es-CO" sz="2800" dirty="0">
                <a:solidFill>
                  <a:srgbClr val="0070C0"/>
                </a:solidFill>
              </a:rPr>
              <a:t>Siempre hay algo maravillosamente diferente, acerca de las personas, que han estado con Jesús. Hay un espíritu humilde y una paz en sus vidas, porque, Jesús es siempre el centro de atención. </a:t>
            </a:r>
          </a:p>
          <a:p>
            <a:pPr marL="0" indent="0">
              <a:buNone/>
            </a:pPr>
            <a:endParaRPr lang="es-CO" sz="2800" dirty="0"/>
          </a:p>
          <a:p>
            <a:pPr marL="0" indent="0" algn="ctr">
              <a:buNone/>
            </a:pPr>
            <a:r>
              <a:rPr lang="es-CO" sz="2800" dirty="0"/>
              <a:t>Dios dijo: “. . .Pedid, y recibiréis, para que vuestro gozo sea completo.”  </a:t>
            </a:r>
            <a:r>
              <a:rPr lang="es-CO" sz="2800" dirty="0">
                <a:solidFill>
                  <a:srgbClr val="FF0000"/>
                </a:solidFill>
              </a:rPr>
              <a:t>(Juan 16:24</a:t>
            </a:r>
            <a:r>
              <a:rPr lang="es-CO" sz="2800" dirty="0"/>
              <a:t>) Y si Dios lo dijo, eso lo resuelve todo. Ahora, es nuestra elección si lo creemos.   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17652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effectLst>
            <a:glow rad="101600">
              <a:schemeClr val="tx1">
                <a:alpha val="6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Jesús dijo: “¿</a:t>
            </a:r>
            <a:r>
              <a:rPr lang="es-CO" b="1" i="1" dirty="0"/>
              <a:t>Acaso no sabían que es necesario que me ocupe de los negocios de mi Padre</a:t>
            </a:r>
            <a:r>
              <a:rPr lang="es-CO" dirty="0"/>
              <a:t>?”</a:t>
            </a:r>
          </a:p>
          <a:p>
            <a:pPr marL="0" indent="0" algn="ctr">
              <a:buNone/>
            </a:pPr>
            <a:r>
              <a:rPr lang="es-CO" dirty="0"/>
              <a:t> </a:t>
            </a:r>
            <a:r>
              <a:rPr lang="es-CO" dirty="0">
                <a:solidFill>
                  <a:srgbClr val="FF0000"/>
                </a:solidFill>
              </a:rPr>
              <a:t>(Lucas 2:49) </a:t>
            </a:r>
          </a:p>
          <a:p>
            <a:pPr marL="0" indent="0" algn="ctr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>
                <a:solidFill>
                  <a:srgbClr val="0070C0"/>
                </a:solidFill>
              </a:rPr>
              <a:t>Jesús tenía doce años cuando pronunció estas palabras, y eso es lo que Dios quiere que todos nosotros hagamos, ocuparnos en los negocios de Dios,  debemos con amor, extender la mano y alcanzar a los perdidos.</a:t>
            </a:r>
          </a:p>
          <a:p>
            <a:pPr marL="0" indent="0">
              <a:buNone/>
            </a:pPr>
            <a:endParaRPr lang="es-CO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s-CO" dirty="0"/>
              <a:t> “</a:t>
            </a:r>
            <a:r>
              <a:rPr lang="es-CO" b="1" i="1" dirty="0"/>
              <a:t>Y de conocer el amor de Cristo, que excede a todo conocimiento, para que seáis llenos de toda la plenitud de Dios. Y a Aquel que es poderoso para hacer todas las cosas mucho más abundantemente de lo que pedimos o entendemos, según el poder que actúa en nosotros. . .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(Efesios 3:19-20) </a:t>
            </a:r>
          </a:p>
        </p:txBody>
      </p:sp>
    </p:spTree>
    <p:extLst>
      <p:ext uri="{BB962C8B-B14F-4D97-AF65-F5344CB8AC3E}">
        <p14:creationId xmlns:p14="http://schemas.microsoft.com/office/powerpoint/2010/main" val="2790209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b="1" i="1" dirty="0"/>
              <a:t>Si cristo vive en ti </a:t>
            </a:r>
            <a:r>
              <a:rPr lang="es-CO" b="1" i="1" dirty="0">
                <a:solidFill>
                  <a:srgbClr val="FF0000"/>
                </a:solidFill>
              </a:rPr>
              <a:t>(1)</a:t>
            </a:r>
            <a:r>
              <a:rPr lang="es-CO" b="1" i="1" dirty="0"/>
              <a:t>, se deben ver los frutos de su presencia en tu vida.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237184"/>
            <a:ext cx="8229600" cy="1432176"/>
          </a:xfrm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i="1" dirty="0"/>
              <a:t>Y</a:t>
            </a:r>
            <a:r>
              <a:rPr lang="es-CO" b="1" i="1" dirty="0">
                <a:solidFill>
                  <a:srgbClr val="FF0000"/>
                </a:solidFill>
              </a:rPr>
              <a:t> (2), </a:t>
            </a:r>
            <a:r>
              <a:rPr lang="es-CO" b="1" i="1" dirty="0"/>
              <a:t>tu mayor interés debe ser, cumplir con la misión encomendada: Alcanzar a los perdidos. </a:t>
            </a:r>
          </a:p>
          <a:p>
            <a:pPr marL="0" indent="0" algn="ctr">
              <a:buNone/>
            </a:pPr>
            <a:r>
              <a:rPr lang="es-CO" b="1" i="1" dirty="0">
                <a:solidFill>
                  <a:srgbClr val="FF0000"/>
                </a:solidFill>
              </a:rPr>
              <a:t>(Ver 2Ped.3:19; Mat.24:14).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90EC60B-90C3-43C1-8C80-1D038D21F4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259" y="1497630"/>
            <a:ext cx="4180749" cy="3659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F9DF41B-FCCB-4A14-98F0-EA9E57892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497630"/>
            <a:ext cx="3826768" cy="3659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37331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1703</Words>
  <Application>Microsoft Office PowerPoint</Application>
  <PresentationFormat>Presentación en pantalla (4:3)</PresentationFormat>
  <Paragraphs>74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Bell MT</vt:lpstr>
      <vt:lpstr>Calibri</vt:lpstr>
      <vt:lpstr>Tema de Office</vt:lpstr>
      <vt:lpstr>REFLEJAR LA GLORIA DEL SEÑOR</vt:lpstr>
      <vt:lpstr>REFLEJAR LA GLORIA DEL SEÑOR</vt:lpstr>
      <vt:lpstr>Presentación de PowerPoint</vt:lpstr>
      <vt:lpstr>Presentación de PowerPoint</vt:lpstr>
      <vt:lpstr>Presentación de PowerPoint</vt:lpstr>
      <vt:lpstr>Si Cristo vive en mi: ¿Estoy yo dispuesto a serle fiel a Dios, como lo fue Cristo, aún en medio del hambre, y la pobreza? (Ver Mat.4:2-4; 8:20).  El remanente debe tener “LA FE DE JESÚS” (Ap.14:12).</vt:lpstr>
      <vt:lpstr>Si Cristo vive en nosotros. ¿Estaríamos dispuestos a soportar los sufrimientos por los que  Cristo pasó, sin quejarnos? (Ver Isa. 53:7).</vt:lpstr>
      <vt:lpstr>Presentación de PowerPoint</vt:lpstr>
      <vt:lpstr>Presentación de PowerPoint</vt:lpstr>
      <vt:lpstr>La situación no ha cambiado: “Jesucristo es el mismo ayer, y hoy, y por los siglos” Heb.13:8.</vt:lpstr>
      <vt:lpstr>NUESTRO LLAMADO Y SU ORIENTACIÓN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Si cristo vive en ti (1), se deben ver los frutos de su presencia en tu vida.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REFLEJAR LA GLORIA DEL SEÑOR</dc:title>
  <dc:creator>FAMILIA FIERRO CH</dc:creator>
  <cp:lastModifiedBy>Usuario</cp:lastModifiedBy>
  <cp:revision>76</cp:revision>
  <dcterms:created xsi:type="dcterms:W3CDTF">2014-02-12T21:37:57Z</dcterms:created>
  <dcterms:modified xsi:type="dcterms:W3CDTF">2017-06-29T02:49:49Z</dcterms:modified>
</cp:coreProperties>
</file>